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BT LOGO 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4360" y="5559552"/>
            <a:ext cx="7132320" cy="777240"/>
          </a:xfrm>
          <a:prstGeom prst="rect">
            <a:avLst/>
          </a:prstGeom>
          <a:solidFill>
            <a:srgbClr val="041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715000"/>
            <a:ext cx="6583680" cy="41148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Aptos"/>
              </a:defRPr>
            </a:pPr>
            <a:r>
              <a:t>APRESENTAÇÃO INSTITUCIONAL  |  MERCADO CHINÊS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E4B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37160"/>
            <a:ext cx="12191695" cy="1051560"/>
          </a:xfrm>
          <a:prstGeom prst="rect">
            <a:avLst/>
          </a:prstGeom>
          <a:solidFill>
            <a:srgbClr val="041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38328"/>
            <a:ext cx="30175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1">
                <a:solidFill>
                  <a:srgbClr val="E4B75B"/>
                </a:solidFill>
                <a:latin typeface="Aptos"/>
              </a:defRPr>
            </a:pPr>
            <a:r>
              <a:t>CBT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457200"/>
            <a:ext cx="3291840" cy="36576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 algn="r">
              <a:defRPr sz="1200" b="0">
                <a:solidFill>
                  <a:srgbClr val="FFFFFF"/>
                </a:solidFill>
                <a:latin typeface="Aptos"/>
              </a:defRPr>
            </a:pPr>
            <a:r>
              <a:t>01  /  VISÃO GERAL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17320"/>
            <a:ext cx="10972800" cy="603504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041C39"/>
                </a:solidFill>
                <a:latin typeface="Aptos"/>
              </a:defRPr>
            </a:pPr>
            <a:r>
              <a:t>Oportunidade comercial de exportação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075688"/>
            <a:ext cx="1828800" cy="50292"/>
          </a:xfrm>
          <a:prstGeom prst="rect">
            <a:avLst/>
          </a:prstGeom>
          <a:solidFill>
            <a:srgbClr val="74A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528816"/>
            <a:ext cx="10058400" cy="2286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900" b="0">
                <a:solidFill>
                  <a:srgbClr val="697B8C"/>
                </a:solidFill>
                <a:latin typeface="Aptos"/>
              </a:defRPr>
            </a:pPr>
            <a:r>
              <a:t>CBT GROUP  •  PROJEÇÃO COMERCIAL SUJEITA À CONFIRMAÇÃO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514600"/>
            <a:ext cx="7772400" cy="50292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700" b="1">
                <a:solidFill>
                  <a:srgbClr val="041C39"/>
                </a:solidFill>
                <a:latin typeface="Aptos"/>
              </a:defRPr>
            </a:pPr>
            <a:r>
              <a:t>FRANGO CONGELADO BRASILEIRO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" y="3182112"/>
            <a:ext cx="9875520" cy="73152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100" b="0">
                <a:solidFill>
                  <a:srgbClr val="0F2742"/>
                </a:solidFill>
                <a:latin typeface="Aptos"/>
              </a:defRPr>
            </a:pPr>
            <a:r>
              <a:t>Portfólio destinado à negociação com compradores internacionais, com destaque para Xangai, China.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4572000"/>
            <a:ext cx="3429000" cy="105156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0392" y="4727448"/>
            <a:ext cx="3108960" cy="29260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200" b="1">
                <a:solidFill>
                  <a:srgbClr val="516D80"/>
                </a:solidFill>
                <a:latin typeface="Aptos"/>
              </a:defRPr>
            </a:pPr>
            <a:r>
              <a:t>DESTINO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" y="5047488"/>
            <a:ext cx="3154680" cy="38404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1">
                <a:solidFill>
                  <a:srgbClr val="041C39"/>
                </a:solidFill>
                <a:latin typeface="Aptos"/>
              </a:defRPr>
            </a:pPr>
            <a:r>
              <a:t>Xangai, China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62272" y="4572000"/>
            <a:ext cx="3429000" cy="105156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26864" y="4727448"/>
            <a:ext cx="3108960" cy="29260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200" b="1">
                <a:solidFill>
                  <a:srgbClr val="516D80"/>
                </a:solidFill>
                <a:latin typeface="Aptos"/>
              </a:defRPr>
            </a:pPr>
            <a:r>
              <a:t>MODAL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6864" y="5047488"/>
            <a:ext cx="3154680" cy="38404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1">
                <a:solidFill>
                  <a:srgbClr val="041C39"/>
                </a:solidFill>
                <a:latin typeface="Aptos"/>
              </a:defRPr>
            </a:pPr>
            <a:r>
              <a:t>Marítimo refrigerado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38744" y="4572000"/>
            <a:ext cx="3429000" cy="105156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03336" y="4727448"/>
            <a:ext cx="3108960" cy="29260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200" b="1">
                <a:solidFill>
                  <a:srgbClr val="516D80"/>
                </a:solidFill>
                <a:latin typeface="Aptos"/>
              </a:defRPr>
            </a:pPr>
            <a:r>
              <a:t>TETO INDICATIVO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03336" y="5047488"/>
            <a:ext cx="3154680" cy="38404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000" b="1">
                <a:solidFill>
                  <a:srgbClr val="041C39"/>
                </a:solidFill>
                <a:latin typeface="Aptos"/>
              </a:defRPr>
            </a:pPr>
            <a:r>
              <a:t>US$ 3.500/ton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E4B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37160"/>
            <a:ext cx="12191695" cy="1051560"/>
          </a:xfrm>
          <a:prstGeom prst="rect">
            <a:avLst/>
          </a:prstGeom>
          <a:solidFill>
            <a:srgbClr val="041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38328"/>
            <a:ext cx="30175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1">
                <a:solidFill>
                  <a:srgbClr val="E4B75B"/>
                </a:solidFill>
                <a:latin typeface="Aptos"/>
              </a:defRPr>
            </a:pPr>
            <a:r>
              <a:t>CBT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457200"/>
            <a:ext cx="3291840" cy="36576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 algn="r">
              <a:defRPr sz="1200" b="0">
                <a:solidFill>
                  <a:srgbClr val="FFFFFF"/>
                </a:solidFill>
                <a:latin typeface="Aptos"/>
              </a:defRPr>
            </a:pPr>
            <a:r>
              <a:t>02  /  PRODUTOS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17320"/>
            <a:ext cx="10972800" cy="603504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041C39"/>
                </a:solidFill>
                <a:latin typeface="Aptos"/>
              </a:defRPr>
            </a:pPr>
            <a:r>
              <a:t>Portfólio de produtos congelados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075688"/>
            <a:ext cx="1828800" cy="50292"/>
          </a:xfrm>
          <a:prstGeom prst="rect">
            <a:avLst/>
          </a:prstGeom>
          <a:solidFill>
            <a:srgbClr val="74A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528816"/>
            <a:ext cx="10058400" cy="2286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900" b="0">
                <a:solidFill>
                  <a:srgbClr val="697B8C"/>
                </a:solidFill>
                <a:latin typeface="Aptos"/>
              </a:defRPr>
            </a:pPr>
            <a:r>
              <a:t>CBT GROUP  •  PROJEÇÃO COMERCIAL SUJEITA À CONFIRMAÇÃO</a:t>
            </a:r>
          </a:p>
        </p:txBody>
      </p:sp>
      <p:pic>
        <p:nvPicPr>
          <p:cNvPr id="10" name="Picture 9" descr="PRODUT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0" y="2240280"/>
            <a:ext cx="3447288" cy="404164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58368" y="2286000"/>
            <a:ext cx="6812280" cy="649224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359152"/>
            <a:ext cx="3108960" cy="25603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600" b="1">
                <a:solidFill>
                  <a:srgbClr val="041C39"/>
                </a:solidFill>
                <a:latin typeface="Aptos"/>
              </a:defRPr>
            </a:pPr>
            <a:r>
              <a:t>ASAS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0" y="2368296"/>
            <a:ext cx="35661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300" b="0">
                <a:solidFill>
                  <a:srgbClr val="0F2742"/>
                </a:solidFill>
                <a:latin typeface="Aptos"/>
              </a:defRPr>
            </a:pPr>
            <a:r>
              <a:t>Congeladas, linha Geral e Halal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3072384"/>
            <a:ext cx="6812280" cy="6492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145536"/>
            <a:ext cx="3108960" cy="25603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600" b="1">
                <a:solidFill>
                  <a:srgbClr val="041C39"/>
                </a:solidFill>
                <a:latin typeface="Aptos"/>
              </a:defRPr>
            </a:pPr>
            <a:r>
              <a:t>DORSAL / QUARTER LEG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3154679"/>
            <a:ext cx="35661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300" b="0">
                <a:solidFill>
                  <a:srgbClr val="0F2742"/>
                </a:solidFill>
                <a:latin typeface="Aptos"/>
              </a:defRPr>
            </a:pPr>
            <a:r>
              <a:t>Cortes congelados com osso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3858768"/>
            <a:ext cx="6812280" cy="649224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3931920"/>
            <a:ext cx="3108960" cy="25603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600" b="1">
                <a:solidFill>
                  <a:srgbClr val="041C39"/>
                </a:solidFill>
                <a:latin typeface="Aptos"/>
              </a:defRPr>
            </a:pPr>
            <a:r>
              <a:t>FILÉ DE PEITO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0" y="3941063"/>
            <a:ext cx="35661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300" b="0">
                <a:solidFill>
                  <a:srgbClr val="0F2742"/>
                </a:solidFill>
                <a:latin typeface="Aptos"/>
              </a:defRPr>
            </a:pPr>
            <a:r>
              <a:t>Cortes congelados sem osso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8368" y="4645152"/>
            <a:ext cx="6812280" cy="6492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4718304"/>
            <a:ext cx="3108960" cy="25603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600" b="1">
                <a:solidFill>
                  <a:srgbClr val="041C39"/>
                </a:solidFill>
                <a:latin typeface="Aptos"/>
              </a:defRPr>
            </a:pPr>
            <a:r>
              <a:t>HEN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4727448"/>
            <a:ext cx="35661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300" b="0">
                <a:solidFill>
                  <a:srgbClr val="0F2742"/>
                </a:solidFill>
                <a:latin typeface="Aptos"/>
              </a:defRPr>
            </a:pPr>
            <a:r>
              <a:t>Ave inteira congelada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8368" y="5431536"/>
            <a:ext cx="6812280" cy="649224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5504688"/>
            <a:ext cx="3108960" cy="25603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600" b="1">
                <a:solidFill>
                  <a:srgbClr val="041C39"/>
                </a:solidFill>
                <a:latin typeface="Aptos"/>
              </a:defRPr>
            </a:pPr>
            <a:r>
              <a:t>FILEZINHO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0" y="5513831"/>
            <a:ext cx="356616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300" b="0">
                <a:solidFill>
                  <a:srgbClr val="0F2742"/>
                </a:solidFill>
                <a:latin typeface="Aptos"/>
              </a:defRPr>
            </a:pPr>
            <a:r>
              <a:t>Tenderloin congelado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E4B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37160"/>
            <a:ext cx="12191695" cy="1051560"/>
          </a:xfrm>
          <a:prstGeom prst="rect">
            <a:avLst/>
          </a:prstGeom>
          <a:solidFill>
            <a:srgbClr val="041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38328"/>
            <a:ext cx="30175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1">
                <a:solidFill>
                  <a:srgbClr val="E4B75B"/>
                </a:solidFill>
                <a:latin typeface="Aptos"/>
              </a:defRPr>
            </a:pPr>
            <a:r>
              <a:t>CBT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457200"/>
            <a:ext cx="3291840" cy="36576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 algn="r">
              <a:defRPr sz="1200" b="0">
                <a:solidFill>
                  <a:srgbClr val="FFFFFF"/>
                </a:solidFill>
                <a:latin typeface="Aptos"/>
              </a:defRPr>
            </a:pPr>
            <a:r>
              <a:t>03  /  PREÇOS INDICATIVOS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17320"/>
            <a:ext cx="10972800" cy="603504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041C39"/>
                </a:solidFill>
                <a:latin typeface="Aptos"/>
              </a:defRPr>
            </a:pPr>
            <a:r>
              <a:t>Tabela executiva de venda • CIF Xangai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075688"/>
            <a:ext cx="1828800" cy="50292"/>
          </a:xfrm>
          <a:prstGeom prst="rect">
            <a:avLst/>
          </a:prstGeom>
          <a:solidFill>
            <a:srgbClr val="74A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528816"/>
            <a:ext cx="10058400" cy="2286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900" b="0">
                <a:solidFill>
                  <a:srgbClr val="697B8C"/>
                </a:solidFill>
                <a:latin typeface="Aptos"/>
              </a:defRPr>
            </a:pPr>
            <a:r>
              <a:t>CBT GROUP  •  PROJEÇÃO COMERCIAL SUJEITA À CONFIRMAÇÃO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7512" y="2322576"/>
            <a:ext cx="4937760" cy="512064"/>
          </a:xfrm>
          <a:prstGeom prst="rect">
            <a:avLst/>
          </a:prstGeom>
          <a:solidFill>
            <a:srgbClr val="041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816" y="2441448"/>
            <a:ext cx="4709160" cy="29260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ptos"/>
              </a:defRPr>
            </a:pPr>
            <a:r>
              <a:t>PRODUTO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50992" y="2322576"/>
            <a:ext cx="2743200" cy="512064"/>
          </a:xfrm>
          <a:prstGeom prst="rect">
            <a:avLst/>
          </a:prstGeom>
          <a:solidFill>
            <a:srgbClr val="041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797296" y="2441448"/>
            <a:ext cx="2514600" cy="29260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ptos"/>
              </a:defRPr>
            </a:pPr>
            <a:r>
              <a:t>LINHA GERAL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58200" y="2322576"/>
            <a:ext cx="2743200" cy="512064"/>
          </a:xfrm>
          <a:prstGeom prst="rect">
            <a:avLst/>
          </a:prstGeom>
          <a:solidFill>
            <a:srgbClr val="041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04504" y="2441448"/>
            <a:ext cx="2514600" cy="29260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ptos"/>
              </a:defRPr>
            </a:pPr>
            <a:r>
              <a:t>LINHA HALAL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7512" y="2852928"/>
            <a:ext cx="4937760" cy="54864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50992" y="2852928"/>
            <a:ext cx="2743200" cy="54864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458200" y="2852928"/>
            <a:ext cx="2743200" cy="54864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2971800"/>
            <a:ext cx="457200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41C39"/>
                </a:solidFill>
                <a:latin typeface="Aptos"/>
              </a:defRPr>
            </a:pPr>
            <a:r>
              <a:t>Asa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06440" y="2971800"/>
            <a:ext cx="237744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F2742"/>
                </a:solidFill>
                <a:latin typeface="Aptos"/>
              </a:defRPr>
            </a:pPr>
            <a:r>
              <a:t>3.070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22792" y="2971800"/>
            <a:ext cx="233172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F2742"/>
                </a:solidFill>
                <a:latin typeface="Aptos"/>
              </a:defRPr>
            </a:pPr>
            <a:r>
              <a:t>3.280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7512" y="3410712"/>
            <a:ext cx="493776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50992" y="3410712"/>
            <a:ext cx="274320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458200" y="3410712"/>
            <a:ext cx="274320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3529584"/>
            <a:ext cx="457200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41C39"/>
                </a:solidFill>
                <a:latin typeface="Aptos"/>
              </a:defRPr>
            </a:pPr>
            <a:r>
              <a:t>Dorsal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06440" y="3529584"/>
            <a:ext cx="237744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F2742"/>
                </a:solidFill>
                <a:latin typeface="Aptos"/>
              </a:defRPr>
            </a:pPr>
            <a:r>
              <a:t>2.850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22792" y="3529584"/>
            <a:ext cx="233172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F2742"/>
                </a:solidFill>
                <a:latin typeface="Aptos"/>
              </a:defRPr>
            </a:pPr>
            <a:r>
              <a:t>3.060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7512" y="3968496"/>
            <a:ext cx="4937760" cy="54864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650992" y="3968496"/>
            <a:ext cx="2743200" cy="54864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458200" y="3968496"/>
            <a:ext cx="2743200" cy="54864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4087368"/>
            <a:ext cx="457200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41C39"/>
                </a:solidFill>
                <a:latin typeface="Aptos"/>
              </a:defRPr>
            </a:pPr>
            <a:r>
              <a:t>Filé de peito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06440" y="4087368"/>
            <a:ext cx="237744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F2742"/>
                </a:solidFill>
                <a:latin typeface="Aptos"/>
              </a:defRPr>
            </a:pPr>
            <a:r>
              <a:t>3.290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22792" y="4087368"/>
            <a:ext cx="233172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F2742"/>
                </a:solidFill>
                <a:latin typeface="Aptos"/>
              </a:defRPr>
            </a:pPr>
            <a:r>
              <a:t>3.500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" y="4526280"/>
            <a:ext cx="493776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650992" y="4526280"/>
            <a:ext cx="274320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458200" y="4526280"/>
            <a:ext cx="274320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22960" y="4645152"/>
            <a:ext cx="457200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41C39"/>
                </a:solidFill>
                <a:latin typeface="Aptos"/>
              </a:defRPr>
            </a:pPr>
            <a:r>
              <a:t>Hen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06440" y="4645152"/>
            <a:ext cx="237744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F2742"/>
                </a:solidFill>
                <a:latin typeface="Aptos"/>
              </a:defRPr>
            </a:pPr>
            <a:r>
              <a:t>2.630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22792" y="4645152"/>
            <a:ext cx="233172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F2742"/>
                </a:solidFill>
                <a:latin typeface="Aptos"/>
              </a:defRPr>
            </a:pPr>
            <a:r>
              <a:t>2.840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67512" y="5084064"/>
            <a:ext cx="4937760" cy="54864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650992" y="5084064"/>
            <a:ext cx="2743200" cy="54864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458200" y="5084064"/>
            <a:ext cx="2743200" cy="548640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22960" y="5202936"/>
            <a:ext cx="457200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41C39"/>
                </a:solidFill>
                <a:latin typeface="Aptos"/>
              </a:defRPr>
            </a:pPr>
            <a:r>
              <a:t>Filezinho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806440" y="5202936"/>
            <a:ext cx="237744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F2742"/>
                </a:solidFill>
                <a:latin typeface="Aptos"/>
              </a:defRPr>
            </a:pPr>
            <a:r>
              <a:t>3.290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22792" y="5202936"/>
            <a:ext cx="2331720" cy="310896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700" b="1">
                <a:solidFill>
                  <a:srgbClr val="0F2742"/>
                </a:solidFill>
                <a:latin typeface="Aptos"/>
              </a:defRPr>
            </a:pPr>
            <a:r>
              <a:t>3.500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8952" y="5989320"/>
            <a:ext cx="10789920" cy="41148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100" b="0">
                <a:solidFill>
                  <a:srgbClr val="5C6B7D"/>
                </a:solidFill>
                <a:latin typeface="Aptos"/>
              </a:defRPr>
            </a:pPr>
            <a:r>
              <a:t>Valores em USD/ton • Simulação comercial, não cotação vinculante. Impostos e desembaraço na China não incluídos.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E4B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37160"/>
            <a:ext cx="12191695" cy="1051560"/>
          </a:xfrm>
          <a:prstGeom prst="rect">
            <a:avLst/>
          </a:prstGeom>
          <a:solidFill>
            <a:srgbClr val="041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38328"/>
            <a:ext cx="3017520" cy="5486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300" b="1">
                <a:solidFill>
                  <a:srgbClr val="E4B75B"/>
                </a:solidFill>
                <a:latin typeface="Aptos"/>
              </a:defRPr>
            </a:pPr>
            <a:r>
              <a:t>CBT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457200"/>
            <a:ext cx="3291840" cy="36576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 algn="r">
              <a:defRPr sz="1200" b="0">
                <a:solidFill>
                  <a:srgbClr val="FFFFFF"/>
                </a:solidFill>
                <a:latin typeface="Aptos"/>
              </a:defRPr>
            </a:pPr>
            <a:r>
              <a:t>04  /  EXECUÇÃO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17320"/>
            <a:ext cx="10972800" cy="603504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2900" b="1">
                <a:solidFill>
                  <a:srgbClr val="041C39"/>
                </a:solidFill>
                <a:latin typeface="Aptos"/>
              </a:defRPr>
            </a:pPr>
            <a:r>
              <a:t>Próximos passos da operação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075688"/>
            <a:ext cx="1828800" cy="50292"/>
          </a:xfrm>
          <a:prstGeom prst="rect">
            <a:avLst/>
          </a:prstGeom>
          <a:solidFill>
            <a:srgbClr val="74A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528816"/>
            <a:ext cx="10058400" cy="2286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900" b="0">
                <a:solidFill>
                  <a:srgbClr val="697B8C"/>
                </a:solidFill>
                <a:latin typeface="Aptos"/>
              </a:defRPr>
            </a:pPr>
            <a:r>
              <a:t>CBT GROUP  •  PROJEÇÃO COMERCIAL SUJEITA À CONFIRMAÇÃO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350008"/>
            <a:ext cx="10789920" cy="740664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2350008"/>
            <a:ext cx="777240" cy="740664"/>
          </a:xfrm>
          <a:prstGeom prst="rect">
            <a:avLst/>
          </a:prstGeom>
          <a:solidFill>
            <a:srgbClr val="74A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514600"/>
            <a:ext cx="448056" cy="34747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90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4208" y="2459736"/>
            <a:ext cx="2971800" cy="3200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800" b="1">
                <a:solidFill>
                  <a:srgbClr val="041C39"/>
                </a:solidFill>
                <a:latin typeface="Aptos"/>
              </a:defRPr>
            </a:pPr>
            <a:r>
              <a:t>Validar disponibilidade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1728" y="2487168"/>
            <a:ext cx="649224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500" b="0">
                <a:solidFill>
                  <a:srgbClr val="0F2742"/>
                </a:solidFill>
                <a:latin typeface="Aptos"/>
              </a:defRPr>
            </a:pPr>
            <a:r>
              <a:t>Volumes, especificações e embalagens por produto.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3227832"/>
            <a:ext cx="10789920" cy="740664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3227832"/>
            <a:ext cx="777240" cy="740664"/>
          </a:xfrm>
          <a:prstGeom prst="rect">
            <a:avLst/>
          </a:prstGeom>
          <a:solidFill>
            <a:srgbClr val="74A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3392424"/>
            <a:ext cx="448056" cy="34747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9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64208" y="3337560"/>
            <a:ext cx="2971800" cy="3200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800" b="1">
                <a:solidFill>
                  <a:srgbClr val="041C39"/>
                </a:solidFill>
                <a:latin typeface="Aptos"/>
              </a:defRPr>
            </a:pPr>
            <a:r>
              <a:t>Confirmar logística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1728" y="3364991"/>
            <a:ext cx="649224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500" b="0">
                <a:solidFill>
                  <a:srgbClr val="0F2742"/>
                </a:solidFill>
                <a:latin typeface="Aptos"/>
              </a:defRPr>
            </a:pPr>
            <a:r>
              <a:t>Cotação reefer, seguro, rota marítima e Incoterm.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5800" y="4105656"/>
            <a:ext cx="10789920" cy="740664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85800" y="4105656"/>
            <a:ext cx="777240" cy="740664"/>
          </a:xfrm>
          <a:prstGeom prst="rect">
            <a:avLst/>
          </a:prstGeom>
          <a:solidFill>
            <a:srgbClr val="74A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4270248"/>
            <a:ext cx="448056" cy="34747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900" b="1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4208" y="4215384"/>
            <a:ext cx="2971800" cy="3200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800" b="1">
                <a:solidFill>
                  <a:srgbClr val="041C39"/>
                </a:solidFill>
                <a:latin typeface="Aptos"/>
              </a:defRPr>
            </a:pPr>
            <a:r>
              <a:t>Verificar requisitos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81728" y="4242816"/>
            <a:ext cx="649224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500" b="0">
                <a:solidFill>
                  <a:srgbClr val="0F2742"/>
                </a:solidFill>
                <a:latin typeface="Aptos"/>
              </a:defRPr>
            </a:pPr>
            <a:r>
              <a:t>Habilitações sanitárias e certificações vigentes por destino.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" y="4983479"/>
            <a:ext cx="10789920" cy="740664"/>
          </a:xfrm>
          <a:prstGeom prst="rect">
            <a:avLst/>
          </a:prstGeom>
          <a:solidFill>
            <a:srgbClr val="EEF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85800" y="4983479"/>
            <a:ext cx="777240" cy="740664"/>
          </a:xfrm>
          <a:prstGeom prst="rect">
            <a:avLst/>
          </a:prstGeom>
          <a:solidFill>
            <a:srgbClr val="74A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5148071"/>
            <a:ext cx="448056" cy="34747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900" b="1">
                <a:solidFill>
                  <a:srgbClr val="FFFFF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64208" y="5093207"/>
            <a:ext cx="2971800" cy="32004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800" b="1">
                <a:solidFill>
                  <a:srgbClr val="041C39"/>
                </a:solidFill>
                <a:latin typeface="Aptos"/>
              </a:defRPr>
            </a:pPr>
            <a:r>
              <a:t>Formalizar condições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81728" y="5120640"/>
            <a:ext cx="6492240" cy="438912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500" b="0">
                <a:solidFill>
                  <a:srgbClr val="0F2742"/>
                </a:solidFill>
                <a:latin typeface="Aptos"/>
              </a:defRPr>
            </a:pPr>
            <a:r>
              <a:t>Negociação com o comprador, pagamento e contrato.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" y="6144768"/>
            <a:ext cx="10881360" cy="228600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/>
          <a:p>
            <a:pPr>
              <a:defRPr sz="1000" b="0">
                <a:solidFill>
                  <a:srgbClr val="697B8C"/>
                </a:solidFill>
                <a:latin typeface="Aptos"/>
              </a:defRPr>
            </a:pPr>
            <a:r>
              <a:t>Material institucional e comercial da CBT Group. Sem identificação de fornecedores ou apresentação de resultados internos.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51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18872" cy="6729984"/>
          </a:xfrm>
          <a:prstGeom prst="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47472" y="356616"/>
            <a:ext cx="1691640" cy="310896"/>
          </a:xfrm>
          <a:prstGeom prst="roundRect">
            <a:avLst/>
          </a:prstGeom>
          <a:solidFill>
            <a:srgbClr val="051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66344" y="388620"/>
            <a:ext cx="14173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CBT GROUP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21040" y="36576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100" b="1">
                <a:solidFill>
                  <a:srgbClr val="6CA947"/>
                </a:solidFill>
                <a:latin typeface="Aptos"/>
              </a:defRPr>
            </a:pPr>
            <a:r>
              <a:t>05  /  ESTRUTURA E LOGÍSTICA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896112"/>
            <a:ext cx="112014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600" b="1">
                <a:solidFill>
                  <a:srgbClr val="051F3E"/>
                </a:solidFill>
                <a:latin typeface="Aptos"/>
              </a:defRPr>
            </a:pPr>
            <a:r>
              <a:t>Estrutura operacional e cadeia de exportação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" y="1527048"/>
            <a:ext cx="731520" cy="41148"/>
          </a:xfrm>
          <a:prstGeom prst="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6583680"/>
            <a:ext cx="1124712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CBT GROUP   •   APRESENTAÇÃO CONFIDENCIAL   •   INFORMAÇÕES SUJEITAS À VALIDAÇÃO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488" y="1783080"/>
            <a:ext cx="3621024" cy="3995928"/>
          </a:xfrm>
          <a:prstGeom prst="roundRect">
            <a:avLst/>
          </a:prstGeom>
          <a:solidFill>
            <a:srgbClr val="F7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crop_cbt_0.64_2.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" y="1901952"/>
            <a:ext cx="3401568" cy="26517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0936" y="4690872"/>
            <a:ext cx="332841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051F3E"/>
                </a:solidFill>
                <a:latin typeface="Aptos"/>
              </a:defRPr>
            </a:pPr>
            <a:r>
              <a:t>ESTRUTURA INDUSTRIAL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" y="5065776"/>
            <a:ext cx="3328416" cy="484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5C7080"/>
                </a:solidFill>
                <a:latin typeface="Aptos"/>
              </a:defRPr>
            </a:pPr>
            <a:r>
              <a:t>Referência visual da infraestrutura produtiva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98264" y="1783080"/>
            <a:ext cx="3621024" cy="3995928"/>
          </a:xfrm>
          <a:prstGeom prst="roundRect">
            <a:avLst/>
          </a:prstGeom>
          <a:solidFill>
            <a:srgbClr val="F7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crop_cbt_4.930000000000001_2.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992" y="1901952"/>
            <a:ext cx="3401568" cy="26517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53712" y="4690872"/>
            <a:ext cx="332841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051F3E"/>
                </a:solidFill>
                <a:latin typeface="Aptos"/>
              </a:defRPr>
            </a:pPr>
            <a:r>
              <a:t>EXPEDIÇÃO REFRIGERADA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3712" y="5065776"/>
            <a:ext cx="3328416" cy="484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5C7080"/>
                </a:solidFill>
                <a:latin typeface="Aptos"/>
              </a:defRPr>
            </a:pPr>
            <a:r>
              <a:t>Fluxos de recebimento e embarque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21040" y="1783080"/>
            <a:ext cx="3621024" cy="3995928"/>
          </a:xfrm>
          <a:prstGeom prst="roundRect">
            <a:avLst/>
          </a:prstGeom>
          <a:solidFill>
            <a:srgbClr val="F7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crop_cbt_9.219999999999999_2.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0767" y="1901952"/>
            <a:ext cx="3401568" cy="265176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476488" y="4690872"/>
            <a:ext cx="332841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051F3E"/>
                </a:solidFill>
                <a:latin typeface="Aptos"/>
              </a:defRPr>
            </a:pPr>
            <a:r>
              <a:t>COMÉRCIO INTERNACIONAL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6488" y="5065776"/>
            <a:ext cx="3328416" cy="484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5C7080"/>
                </a:solidFill>
                <a:latin typeface="Aptos"/>
              </a:defRPr>
            </a:pPr>
            <a:r>
              <a:t>Operação portuária e cadeia marítima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" y="5998464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C7080"/>
                </a:solidFill>
                <a:latin typeface="Aptos"/>
              </a:defRPr>
            </a:pPr>
            <a:r>
              <a:t>Imagens fornecidas para referência institucional. Não identificam publicamente unidades, operadores ou fornecedores.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51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18872" cy="6729984"/>
          </a:xfrm>
          <a:prstGeom prst="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47472" y="356616"/>
            <a:ext cx="1691640" cy="310896"/>
          </a:xfrm>
          <a:prstGeom prst="roundRect">
            <a:avLst/>
          </a:prstGeom>
          <a:solidFill>
            <a:srgbClr val="051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66344" y="388620"/>
            <a:ext cx="14173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CBT GROUP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21040" y="36576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100" b="1">
                <a:solidFill>
                  <a:srgbClr val="6CA947"/>
                </a:solidFill>
                <a:latin typeface="Aptos"/>
              </a:defRPr>
            </a:pPr>
            <a:r>
              <a:t>06  /  LICENÇAS E CONFORMIDADE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896112"/>
            <a:ext cx="112014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600" b="1">
                <a:solidFill>
                  <a:srgbClr val="051F3E"/>
                </a:solidFill>
                <a:latin typeface="Aptos"/>
              </a:defRPr>
            </a:pPr>
            <a:r>
              <a:t>Documentação sanitária e Halal — visão executiva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" y="1527048"/>
            <a:ext cx="731520" cy="41148"/>
          </a:xfrm>
          <a:prstGeom prst="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6583680"/>
            <a:ext cx="1124712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CBT GROUP   •   APRESENTAÇÃO CONFIDENCIAL   •   INFORMAÇÕES SUJEITAS À VALIDAÇÃO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1783080"/>
            <a:ext cx="5559552" cy="1673352"/>
          </a:xfrm>
          <a:prstGeom prst="roundRect">
            <a:avLst/>
          </a:prstGeom>
          <a:solidFill>
            <a:srgbClr val="F1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02920" y="1783080"/>
            <a:ext cx="68580" cy="1673352"/>
          </a:xfrm>
          <a:prstGeom prst="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1965960"/>
            <a:ext cx="505663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051F3E"/>
                </a:solidFill>
                <a:latin typeface="Aptos"/>
              </a:defRPr>
            </a:pPr>
            <a:r>
              <a:t>INSPEÇÃO SANITÁRIA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2395728"/>
            <a:ext cx="5047488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051F3E"/>
                </a:solidFill>
                <a:latin typeface="Aptos"/>
              </a:defRPr>
            </a:pPr>
            <a:r>
              <a:t>Documentação histórica indica estabelecimento sob inspeção federal brasileira. Situação atual e escopo por produto devem ser reconfirmados.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1783080"/>
            <a:ext cx="5559552" cy="1673352"/>
          </a:xfrm>
          <a:prstGeom prst="roundRect">
            <a:avLst/>
          </a:prstGeom>
          <a:solidFill>
            <a:srgbClr val="F1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55080" y="1783080"/>
            <a:ext cx="68580" cy="1673352"/>
          </a:xfrm>
          <a:prstGeom prst="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20256" y="1965960"/>
            <a:ext cx="505663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051F3E"/>
                </a:solidFill>
                <a:latin typeface="Aptos"/>
              </a:defRPr>
            </a:pPr>
            <a:r>
              <a:t>HABILITAÇÕES DE EXPORTAÇÃO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0256" y="2395728"/>
            <a:ext cx="5047488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051F3E"/>
                </a:solidFill>
                <a:latin typeface="Aptos"/>
              </a:defRPr>
            </a:pPr>
            <a:r>
              <a:t>Registros apresentados mencionam mercados internacionais. A autorização específica e atual para a China continental não está demonstrada.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648456"/>
            <a:ext cx="5559552" cy="1673352"/>
          </a:xfrm>
          <a:prstGeom prst="roundRect">
            <a:avLst/>
          </a:prstGeom>
          <a:solidFill>
            <a:srgbClr val="F1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02920" y="3648456"/>
            <a:ext cx="68580" cy="1673352"/>
          </a:xfrm>
          <a:prstGeom prst="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3831336"/>
            <a:ext cx="505663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051F3E"/>
                </a:solidFill>
                <a:latin typeface="Aptos"/>
              </a:defRPr>
            </a:pPr>
            <a:r>
              <a:t>CERTIFICAÇÃO HALAL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" y="4261104"/>
            <a:ext cx="5047488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051F3E"/>
                </a:solidFill>
                <a:latin typeface="Aptos"/>
              </a:defRPr>
            </a:pPr>
            <a:r>
              <a:t>Há certificado de conformidade Halal e exemplo de certificação por lote. O certificado geral apresentado expirou em abril de 2024.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55080" y="3648456"/>
            <a:ext cx="5559552" cy="1673352"/>
          </a:xfrm>
          <a:prstGeom prst="roundRect">
            <a:avLst/>
          </a:prstGeom>
          <a:solidFill>
            <a:srgbClr val="F1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55080" y="3648456"/>
            <a:ext cx="68580" cy="1673352"/>
          </a:xfrm>
          <a:prstGeom prst="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20256" y="3831336"/>
            <a:ext cx="505663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051F3E"/>
                </a:solidFill>
                <a:latin typeface="Aptos"/>
              </a:defRPr>
            </a:pPr>
            <a:r>
              <a:t>CONTROLE DOCUMENTAL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20256" y="4261104"/>
            <a:ext cx="5047488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051F3E"/>
                </a:solidFill>
                <a:latin typeface="Aptos"/>
              </a:defRPr>
            </a:pPr>
            <a:r>
              <a:t>Certificados vigentes, rastreabilidade, especificações e autorizações serão disponibilizados no processo formal de diligência, sob confidencialidade.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0352" y="5989320"/>
            <a:ext cx="11091672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7E4E23"/>
                </a:solidFill>
                <a:latin typeface="Aptos"/>
              </a:defRPr>
            </a:pPr>
            <a:r>
              <a:t>Não constitui atestado de licença atual ou habilitação chinesa. Verificação documental obrigatória antes da contratação.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51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18872" cy="6729984"/>
          </a:xfrm>
          <a:prstGeom prst="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47472" y="356616"/>
            <a:ext cx="1691640" cy="310896"/>
          </a:xfrm>
          <a:prstGeom prst="roundRect">
            <a:avLst/>
          </a:prstGeom>
          <a:solidFill>
            <a:srgbClr val="051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66344" y="388620"/>
            <a:ext cx="14173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CBT GROUP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21040" y="36576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100" b="1">
                <a:solidFill>
                  <a:srgbClr val="6CA947"/>
                </a:solidFill>
                <a:latin typeface="Aptos"/>
              </a:defRPr>
            </a:pPr>
            <a:r>
              <a:t>07  /  GOVERNANÇA COMERCIAL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896112"/>
            <a:ext cx="112014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600" b="1">
                <a:solidFill>
                  <a:srgbClr val="051F3E"/>
                </a:solidFill>
                <a:latin typeface="Aptos"/>
              </a:defRPr>
            </a:pPr>
            <a:r>
              <a:t>Confidencialidade e diligência para investidores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" y="1527048"/>
            <a:ext cx="731520" cy="41148"/>
          </a:xfrm>
          <a:prstGeom prst="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6583680"/>
            <a:ext cx="1124712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CBT GROUP   •   APRESENTAÇÃO CONFIDENCIAL   •   INFORMAÇÕES SUJEITAS À VALIDAÇÃO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2064" y="1792224"/>
            <a:ext cx="7013448" cy="4224528"/>
          </a:xfrm>
          <a:prstGeom prst="round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2066543"/>
            <a:ext cx="6382512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051F3E"/>
                </a:solidFill>
                <a:latin typeface="Aptos"/>
              </a:defRPr>
            </a:pPr>
            <a:r>
              <a:t>MATERIAL DE DIVULGAÇÃO CONTROLADA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" y="2624328"/>
            <a:ext cx="429768" cy="393192"/>
          </a:xfrm>
          <a:prstGeom prst="round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77824" y="2688336"/>
            <a:ext cx="292608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0744" y="2606040"/>
            <a:ext cx="5641848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051F3E"/>
                </a:solidFill>
                <a:latin typeface="Aptos"/>
              </a:defRPr>
            </a:pPr>
            <a:r>
              <a:t>Apresentação de produtos, condições comerciais e logística via CBT Group.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" y="3346704"/>
            <a:ext cx="429768" cy="393192"/>
          </a:xfrm>
          <a:prstGeom prst="round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7824" y="3410712"/>
            <a:ext cx="292608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80744" y="3328416"/>
            <a:ext cx="5641848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051F3E"/>
                </a:solidFill>
                <a:latin typeface="Aptos"/>
              </a:defRPr>
            </a:pPr>
            <a:r>
              <a:t>Identidade dos fornecedores e contatos industriais protegidos.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3816" y="4069080"/>
            <a:ext cx="429768" cy="393192"/>
          </a:xfrm>
          <a:prstGeom prst="round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7824" y="4133088"/>
            <a:ext cx="292608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0744" y="4050792"/>
            <a:ext cx="5641848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051F3E"/>
                </a:solidFill>
                <a:latin typeface="Aptos"/>
              </a:defRPr>
            </a:pPr>
            <a:r>
              <a:t>Verificação independente de documentos em fase contratual, mediante NDA.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3816" y="4791456"/>
            <a:ext cx="429768" cy="393192"/>
          </a:xfrm>
          <a:prstGeom prst="roundRect">
            <a:avLst/>
          </a:prstGeom>
          <a:solidFill>
            <a:srgbClr val="6CA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7824" y="4855464"/>
            <a:ext cx="292608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80744" y="4773168"/>
            <a:ext cx="5641848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051F3E"/>
                </a:solidFill>
                <a:latin typeface="Aptos"/>
              </a:defRPr>
            </a:pPr>
            <a:r>
              <a:t>Validação da licença sanitária, Halal vigente e destino antes do embarque.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845552" y="1801368"/>
            <a:ext cx="3822191" cy="4187952"/>
          </a:xfrm>
          <a:prstGeom prst="roundRect">
            <a:avLst/>
          </a:prstGeom>
          <a:solidFill>
            <a:srgbClr val="051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56448" y="2121408"/>
            <a:ext cx="3163824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PRÓXIMAS ETAPAS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38160" y="2852928"/>
            <a:ext cx="3090672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t>1. Confirmação documental</a:t>
            </a:r>
          </a:p>
          <a:p>
            <a:pPr>
              <a:spcAft>
                <a:spcPts val="7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t>2. Due diligence confidencial</a:t>
            </a:r>
          </a:p>
          <a:p>
            <a:pPr>
              <a:spcAft>
                <a:spcPts val="7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t>3. Cotação e condições finais</a:t>
            </a:r>
          </a:p>
          <a:p>
            <a:pPr>
              <a:spcAft>
                <a:spcPts val="7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t>4. Contratação e embarque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